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33"/>
  </p:notesMasterIdLst>
  <p:sldIdLst>
    <p:sldId id="257" r:id="rId2"/>
    <p:sldId id="295" r:id="rId3"/>
    <p:sldId id="259" r:id="rId4"/>
    <p:sldId id="260" r:id="rId5"/>
    <p:sldId id="261" r:id="rId6"/>
    <p:sldId id="262" r:id="rId7"/>
    <p:sldId id="281" r:id="rId8"/>
    <p:sldId id="263" r:id="rId9"/>
    <p:sldId id="267" r:id="rId10"/>
    <p:sldId id="282" r:id="rId11"/>
    <p:sldId id="283" r:id="rId12"/>
    <p:sldId id="269" r:id="rId13"/>
    <p:sldId id="293" r:id="rId14"/>
    <p:sldId id="291" r:id="rId15"/>
    <p:sldId id="292" r:id="rId16"/>
    <p:sldId id="284" r:id="rId17"/>
    <p:sldId id="285" r:id="rId18"/>
    <p:sldId id="286" r:id="rId19"/>
    <p:sldId id="287" r:id="rId20"/>
    <p:sldId id="288" r:id="rId21"/>
    <p:sldId id="289" r:id="rId22"/>
    <p:sldId id="272" r:id="rId23"/>
    <p:sldId id="298" r:id="rId24"/>
    <p:sldId id="296" r:id="rId25"/>
    <p:sldId id="299" r:id="rId26"/>
    <p:sldId id="300" r:id="rId27"/>
    <p:sldId id="301" r:id="rId28"/>
    <p:sldId id="302" r:id="rId29"/>
    <p:sldId id="303" r:id="rId30"/>
    <p:sldId id="304" r:id="rId31"/>
    <p:sldId id="305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05" autoAdjust="0"/>
  </p:normalViewPr>
  <p:slideViewPr>
    <p:cSldViewPr snapToGrid="0">
      <p:cViewPr>
        <p:scale>
          <a:sx n="125" d="100"/>
          <a:sy n="125" d="100"/>
        </p:scale>
        <p:origin x="230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274D6-E239-454A-B999-153DE1EBEA79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D35F99-5E82-4869-BB51-A532740546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293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D35F99-5E82-4869-BB51-A532740546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67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10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98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391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29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561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713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21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92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572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496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229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9895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tr" smtClean="0"/>
              <a:pPr/>
              <a:t>‹#›</a:t>
            </a:fld>
            <a:endParaRPr lang="tr"/>
          </a:p>
        </p:txBody>
      </p:sp>
    </p:spTree>
    <p:extLst>
      <p:ext uri="{BB962C8B-B14F-4D97-AF65-F5344CB8AC3E}">
        <p14:creationId xmlns:p14="http://schemas.microsoft.com/office/powerpoint/2010/main" val="216944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842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4338" y="566928"/>
            <a:ext cx="6673866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6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41811" y="2456408"/>
            <a:ext cx="3136392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sz="21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41811" y="3316640"/>
            <a:ext cx="3136392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21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76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501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07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881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512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3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442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67EEC8B-2EF6-49DC-9715-C97C34A391EB}" type="datetimeFigureOut">
              <a:rPr lang="en-GB" smtClean="0"/>
              <a:t>17/01/2019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198951-DBBF-44FE-BD55-8F72983895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69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oguzaltan148@gmail.com" TargetMode="External"/><Relationship Id="rId2" Type="http://schemas.openxmlformats.org/officeDocument/2006/relationships/hyperlink" Target="mailto:adilemerveandac@gmail.com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mailto:seelinnkaya@gmail.com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eee bilkent ile ilgili görsel sonuc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58377" y="1832158"/>
            <a:ext cx="622257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b="1" dirty="0"/>
              <a:t>KASTAMONU </a:t>
            </a:r>
            <a:r>
              <a:rPr lang="tr-TR" sz="3200" b="1" dirty="0" smtClean="0"/>
              <a:t>ARDUİNO EĞİTİMİ</a:t>
            </a:r>
          </a:p>
          <a:p>
            <a:endParaRPr lang="tr-TR" sz="3200" b="1" dirty="0"/>
          </a:p>
          <a:p>
            <a:r>
              <a:rPr lang="tr-TR" sz="3200" b="1" dirty="0" smtClean="0"/>
              <a:t>19.01.2019</a:t>
            </a:r>
          </a:p>
          <a:p>
            <a:r>
              <a:rPr lang="tr-TR" sz="3200" b="1" dirty="0" smtClean="0"/>
              <a:t>İ. D. Bilkent Üniversitesi</a:t>
            </a:r>
            <a:r>
              <a:rPr lang="tr-TR" sz="3200" b="1" dirty="0"/>
              <a:t/>
            </a:r>
            <a:br>
              <a:rPr lang="tr-TR" sz="3200" b="1" dirty="0"/>
            </a:br>
            <a:r>
              <a:rPr lang="tr-TR" sz="3200" b="1" dirty="0"/>
              <a:t/>
            </a:r>
            <a:br>
              <a:rPr lang="tr-TR" sz="3200" b="1" dirty="0"/>
            </a:br>
            <a:r>
              <a:rPr lang="tr-TR" sz="3200" b="1" dirty="0"/>
              <a:t/>
            </a:r>
            <a:br>
              <a:rPr lang="tr-TR" sz="3200" b="1" dirty="0"/>
            </a:br>
            <a:r>
              <a:rPr lang="tr-TR" sz="3200" b="1" dirty="0"/>
              <a:t/>
            </a:r>
            <a:br>
              <a:rPr lang="tr-TR" sz="3200" b="1" dirty="0"/>
            </a:b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9821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BREADBOARD Nedir?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Geçici devreler kurmak ve hızlıca bu devreleri test edebilmek için kullanılan, Pratik bir alet. 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96" y="2672643"/>
            <a:ext cx="4794771" cy="312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1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5" y="3758340"/>
            <a:ext cx="7204739" cy="2572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64" y="47851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1465791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/>
            <a:r>
              <a:rPr lang="tr" sz="2800" b="1" dirty="0"/>
              <a:t>DEVRE ŞEMASI</a:t>
            </a:r>
          </a:p>
        </p:txBody>
      </p:sp>
      <p:pic>
        <p:nvPicPr>
          <p:cNvPr id="85" name="Shape 85" descr="Ekran+Alıntısı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950" y="2359191"/>
            <a:ext cx="6311949" cy="352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84">
            <a:extLst>
              <a:ext uri="{FF2B5EF4-FFF2-40B4-BE49-F238E27FC236}">
                <a16:creationId xmlns:a16="http://schemas.microsoft.com/office/drawing/2014/main" id="{061C79DD-EF9F-4DF8-B105-A258C2576CE7}"/>
              </a:ext>
            </a:extLst>
          </p:cNvPr>
          <p:cNvSpPr txBox="1">
            <a:spLocks/>
          </p:cNvSpPr>
          <p:nvPr/>
        </p:nvSpPr>
        <p:spPr>
          <a:xfrm>
            <a:off x="311700" y="689234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en-GB" sz="5400" b="1" dirty="0"/>
              <a:t>İ</a:t>
            </a:r>
            <a:r>
              <a:rPr lang="tr-TR" sz="5400" b="1" dirty="0"/>
              <a:t>LK UYGULAMAMIZ</a:t>
            </a:r>
            <a:endParaRPr lang="tr" sz="5400" b="1" dirty="0"/>
          </a:p>
        </p:txBody>
      </p:sp>
    </p:spTree>
    <p:extLst>
      <p:ext uri="{BB962C8B-B14F-4D97-AF65-F5344CB8AC3E}">
        <p14:creationId xmlns:p14="http://schemas.microsoft.com/office/powerpoint/2010/main" val="4628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77" descr="Ekran Alıntısı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6319" y="1744980"/>
            <a:ext cx="6890405" cy="40996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6"/>
          <p:cNvSpPr txBox="1">
            <a:spLocks/>
          </p:cNvSpPr>
          <p:nvPr/>
        </p:nvSpPr>
        <p:spPr>
          <a:xfrm>
            <a:off x="460472" y="841830"/>
            <a:ext cx="8162100" cy="58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" b="1" dirty="0" smtClean="0"/>
              <a:t>İLK KODUMUZ: LED YAKMA</a:t>
            </a:r>
            <a:endParaRPr lang="tr" b="1" dirty="0"/>
          </a:p>
        </p:txBody>
      </p:sp>
    </p:spTree>
    <p:extLst>
      <p:ext uri="{BB962C8B-B14F-4D97-AF65-F5344CB8AC3E}">
        <p14:creationId xmlns:p14="http://schemas.microsoft.com/office/powerpoint/2010/main" val="1895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1465791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/>
            <a:r>
              <a:rPr lang="tr" sz="2800" b="1" dirty="0"/>
              <a:t>DEVRE ŞEMASI</a:t>
            </a:r>
          </a:p>
        </p:txBody>
      </p:sp>
      <p:sp>
        <p:nvSpPr>
          <p:cNvPr id="6" name="Shape 84">
            <a:extLst>
              <a:ext uri="{FF2B5EF4-FFF2-40B4-BE49-F238E27FC236}">
                <a16:creationId xmlns:a16="http://schemas.microsoft.com/office/drawing/2014/main" id="{061C79DD-EF9F-4DF8-B105-A258C2576CE7}"/>
              </a:ext>
            </a:extLst>
          </p:cNvPr>
          <p:cNvSpPr txBox="1">
            <a:spLocks/>
          </p:cNvSpPr>
          <p:nvPr/>
        </p:nvSpPr>
        <p:spPr>
          <a:xfrm>
            <a:off x="311700" y="689234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pPr algn="ctr"/>
            <a:r>
              <a:rPr lang="tr-TR" sz="5400" b="1" dirty="0" smtClean="0"/>
              <a:t>İKİNCİ UYGULAMAMIZ</a:t>
            </a:r>
            <a:endParaRPr lang="tr" sz="5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14" y="2038491"/>
            <a:ext cx="5961971" cy="42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6"/>
          <p:cNvSpPr txBox="1">
            <a:spLocks/>
          </p:cNvSpPr>
          <p:nvPr/>
        </p:nvSpPr>
        <p:spPr>
          <a:xfrm>
            <a:off x="184457" y="913883"/>
            <a:ext cx="8162100" cy="58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" b="1" dirty="0" smtClean="0"/>
              <a:t>İkinci KODUMUZ: Sırasıyla yanıp sönen ledler </a:t>
            </a:r>
            <a:endParaRPr lang="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24" y="1501283"/>
            <a:ext cx="3783565" cy="51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4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c\Desktop\asdasdas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511" y="3356004"/>
            <a:ext cx="3502978" cy="314353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444227"/>
            <a:ext cx="7773338" cy="1596177"/>
          </a:xfrm>
        </p:spPr>
        <p:txBody>
          <a:bodyPr/>
          <a:lstStyle/>
          <a:p>
            <a:r>
              <a:rPr lang="tr-TR" b="1" dirty="0" smtClean="0"/>
              <a:t>RGB </a:t>
            </a:r>
            <a:r>
              <a:rPr lang="tr-TR" b="1" dirty="0" err="1" smtClean="0"/>
              <a:t>Led</a:t>
            </a:r>
            <a:r>
              <a:rPr lang="tr-TR" b="1" dirty="0" smtClean="0"/>
              <a:t> </a:t>
            </a:r>
            <a:r>
              <a:rPr lang="tr-TR" b="1" dirty="0"/>
              <a:t>Nedir?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331" y="1759827"/>
            <a:ext cx="7773339" cy="3424107"/>
          </a:xfrm>
        </p:spPr>
        <p:txBody>
          <a:bodyPr>
            <a:normAutofit/>
          </a:bodyPr>
          <a:lstStyle/>
          <a:p>
            <a:r>
              <a:rPr lang="tr-TR" sz="2400" b="1" dirty="0" smtClean="0"/>
              <a:t>RGB </a:t>
            </a:r>
            <a:r>
              <a:rPr lang="tr-TR" sz="2400" b="1" dirty="0" err="1" smtClean="0"/>
              <a:t>Led</a:t>
            </a:r>
            <a:r>
              <a:rPr lang="tr-TR" sz="2400" b="1" dirty="0" smtClean="0"/>
              <a:t> </a:t>
            </a:r>
            <a:r>
              <a:rPr lang="tr-TR" sz="2400" dirty="0" err="1" smtClean="0"/>
              <a:t>Red</a:t>
            </a:r>
            <a:r>
              <a:rPr lang="tr-TR" sz="2400" dirty="0" smtClean="0"/>
              <a:t> (Kırmızı) </a:t>
            </a:r>
            <a:r>
              <a:rPr lang="tr-TR" sz="2400" dirty="0" err="1" smtClean="0"/>
              <a:t>Green</a:t>
            </a:r>
            <a:r>
              <a:rPr lang="tr-TR" sz="2400" dirty="0" smtClean="0"/>
              <a:t> (Yeşil) ve </a:t>
            </a:r>
            <a:r>
              <a:rPr lang="tr-TR" sz="2400" dirty="0" err="1" smtClean="0"/>
              <a:t>Blue</a:t>
            </a:r>
            <a:r>
              <a:rPr lang="tr-TR" sz="2400" dirty="0" smtClean="0"/>
              <a:t> (Mavi) renklerden oluşan üçlü diyottur.</a:t>
            </a:r>
            <a:endParaRPr lang="tr-TR" sz="2400" dirty="0"/>
          </a:p>
          <a:p>
            <a:r>
              <a:rPr lang="tr-TR" sz="2400" dirty="0" smtClean="0"/>
              <a:t>Amacı farklı kombinasyonlarda çok fazla renk üretmektir.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54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8 İçerik Yer Tutucusu" descr="header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1844824"/>
            <a:ext cx="7969125" cy="3024336"/>
          </a:xfrm>
        </p:spPr>
      </p:pic>
    </p:spTree>
    <p:extLst>
      <p:ext uri="{BB962C8B-B14F-4D97-AF65-F5344CB8AC3E}">
        <p14:creationId xmlns:p14="http://schemas.microsoft.com/office/powerpoint/2010/main" val="230276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Potansiyometre</a:t>
            </a:r>
            <a:r>
              <a:rPr lang="tr-TR" b="1" dirty="0" smtClean="0"/>
              <a:t> nedir?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8377" y="1742082"/>
            <a:ext cx="8147248" cy="4525963"/>
          </a:xfrm>
        </p:spPr>
        <p:txBody>
          <a:bodyPr/>
          <a:lstStyle/>
          <a:p>
            <a:r>
              <a:rPr lang="tr-TR" dirty="0" smtClean="0"/>
              <a:t>Potansiyometre, dışardan </a:t>
            </a:r>
          </a:p>
          <a:p>
            <a:pPr>
              <a:buNone/>
            </a:pPr>
            <a:r>
              <a:rPr lang="tr-TR" dirty="0" smtClean="0"/>
              <a:t>  fiziksel müdahalelerle </a:t>
            </a:r>
          </a:p>
          <a:p>
            <a:pPr>
              <a:buNone/>
            </a:pPr>
            <a:r>
              <a:rPr lang="tr-TR" dirty="0" smtClean="0"/>
              <a:t>  değeri değiştirilebilen </a:t>
            </a:r>
          </a:p>
          <a:p>
            <a:pPr>
              <a:buNone/>
            </a:pPr>
            <a:r>
              <a:rPr lang="tr-TR" dirty="0" smtClean="0"/>
              <a:t>  dirençlerdir.</a:t>
            </a:r>
            <a:r>
              <a:rPr lang="tr-TR" b="1" dirty="0" smtClean="0"/>
              <a:t>  </a:t>
            </a:r>
          </a:p>
          <a:p>
            <a:endParaRPr lang="en-US" b="1" dirty="0"/>
          </a:p>
        </p:txBody>
      </p:sp>
      <p:pic>
        <p:nvPicPr>
          <p:cNvPr id="3074" name="Picture 2" descr="C:\Users\pc\Desktop\potentiometer-mono-50k-ohm-va-270x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276872"/>
            <a:ext cx="3456384" cy="3456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348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4959"/>
          </a:xfrm>
        </p:spPr>
        <p:txBody>
          <a:bodyPr>
            <a:normAutofit fontScale="90000"/>
          </a:bodyPr>
          <a:lstStyle/>
          <a:p>
            <a:r>
              <a:rPr lang="tr-TR" b="1" dirty="0" err="1" smtClean="0"/>
              <a:t>Potansiyometre</a:t>
            </a:r>
            <a:r>
              <a:rPr lang="tr-TR" b="1" dirty="0" smtClean="0"/>
              <a:t> ile RGB </a:t>
            </a:r>
            <a:r>
              <a:rPr lang="tr-TR" b="1" dirty="0" err="1" smtClean="0"/>
              <a:t>Led</a:t>
            </a:r>
            <a:r>
              <a:rPr lang="tr-TR" b="1" dirty="0" smtClean="0"/>
              <a:t> nasıl yakılır?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tr-TR" dirty="0" smtClean="0"/>
              <a:t>Öncelikle RGB </a:t>
            </a:r>
            <a:r>
              <a:rPr lang="tr-TR" dirty="0" err="1" smtClean="0"/>
              <a:t>Led</a:t>
            </a:r>
            <a:r>
              <a:rPr lang="tr-TR" dirty="0" smtClean="0"/>
              <a:t> içinde 3 farklı diyot içerdiği için 3 adet </a:t>
            </a:r>
            <a:r>
              <a:rPr lang="tr-TR" dirty="0" err="1" smtClean="0"/>
              <a:t>Potansiyometre</a:t>
            </a:r>
            <a:r>
              <a:rPr lang="tr-TR" dirty="0" smtClean="0"/>
              <a:t> gereklidir.</a:t>
            </a:r>
          </a:p>
          <a:p>
            <a:r>
              <a:rPr lang="tr-TR" dirty="0" smtClean="0"/>
              <a:t>Her pot her bir pine bağlanır ve elle kontrol edilir.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1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718560" y="2954059"/>
            <a:ext cx="2529840" cy="1930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626" y="3398652"/>
            <a:ext cx="4008590" cy="1041215"/>
          </a:xfrm>
        </p:spPr>
        <p:txBody>
          <a:bodyPr>
            <a:normAutofit fontScale="90000"/>
          </a:bodyPr>
          <a:lstStyle/>
          <a:p>
            <a:r>
              <a:rPr lang="tr-TR" sz="4000" b="1" dirty="0" smtClean="0"/>
              <a:t>İlk </a:t>
            </a:r>
            <a:br>
              <a:rPr lang="tr-TR" sz="4000" b="1" dirty="0" smtClean="0"/>
            </a:br>
            <a:r>
              <a:rPr lang="tr-TR" sz="4000" b="1" dirty="0" smtClean="0"/>
              <a:t>oturum</a:t>
            </a:r>
            <a:endParaRPr lang="tr-TR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58" y="523285"/>
            <a:ext cx="3112938" cy="2208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" y="5145014"/>
            <a:ext cx="3369612" cy="1357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" y="485027"/>
            <a:ext cx="3369612" cy="2208478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rot="16200000" flipV="1">
            <a:off x="2510711" y="2834554"/>
            <a:ext cx="1369219" cy="10871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 flipV="1">
            <a:off x="2355365" y="4353639"/>
            <a:ext cx="1473201" cy="7531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6156960" y="2808483"/>
            <a:ext cx="1307786" cy="7373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5699760" y="4730197"/>
            <a:ext cx="801779" cy="376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39" y="4821150"/>
            <a:ext cx="2478663" cy="175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834959"/>
          </a:xfrm>
        </p:spPr>
        <p:txBody>
          <a:bodyPr>
            <a:normAutofit fontScale="90000"/>
          </a:bodyPr>
          <a:lstStyle/>
          <a:p>
            <a:r>
              <a:rPr lang="tr-TR" b="1" dirty="0" smtClean="0"/>
              <a:t>Üçüncü uygulama: Potansiyometre </a:t>
            </a:r>
            <a:r>
              <a:rPr lang="tr-TR" b="1" dirty="0" smtClean="0"/>
              <a:t>ile RGB Led nasıl yakılır?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2"/>
          <a:stretch/>
        </p:blipFill>
        <p:spPr>
          <a:xfrm>
            <a:off x="1075515" y="1188529"/>
            <a:ext cx="6992969" cy="5150278"/>
          </a:xfrm>
        </p:spPr>
      </p:pic>
    </p:spTree>
    <p:extLst>
      <p:ext uri="{BB962C8B-B14F-4D97-AF65-F5344CB8AC3E}">
        <p14:creationId xmlns:p14="http://schemas.microsoft.com/office/powerpoint/2010/main" val="242106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123533"/>
            <a:ext cx="7773338" cy="1596177"/>
          </a:xfrm>
        </p:spPr>
        <p:txBody>
          <a:bodyPr/>
          <a:lstStyle/>
          <a:p>
            <a:r>
              <a:rPr lang="tr-TR" b="1" dirty="0"/>
              <a:t>Potansiyometre ile RGB Led nasıl yakılır?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22" b="2894"/>
          <a:stretch/>
        </p:blipFill>
        <p:spPr>
          <a:xfrm>
            <a:off x="2998403" y="1549228"/>
            <a:ext cx="3147196" cy="491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6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27229" y="2698641"/>
            <a:ext cx="3868340" cy="392688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tr-TR" sz="1800" dirty="0"/>
              <a:t>Merve andaç 0535 857 66 58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cap="none" dirty="0" smtClean="0">
                <a:hlinkClick r:id="rId2"/>
              </a:rPr>
              <a:t>adilemerveandac@gmail.com</a:t>
            </a:r>
            <a:endParaRPr lang="tr-TR" sz="1800" cap="none" dirty="0" smtClean="0"/>
          </a:p>
          <a:p>
            <a:pPr marL="0" indent="0">
              <a:lnSpc>
                <a:spcPct val="100000"/>
              </a:lnSpc>
              <a:buNone/>
            </a:pPr>
            <a:endParaRPr lang="tr-TR" sz="18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tr-TR" sz="1800" dirty="0" smtClean="0"/>
              <a:t>Oğuz </a:t>
            </a:r>
            <a:r>
              <a:rPr lang="tr-TR" sz="1800" dirty="0"/>
              <a:t>Altan 0535 048 23 87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cap="none" dirty="0">
                <a:hlinkClick r:id="rId3"/>
              </a:rPr>
              <a:t>oguzaltan148@gmail.com</a:t>
            </a:r>
            <a:endParaRPr lang="tr-TR" sz="1800" cap="none" dirty="0"/>
          </a:p>
          <a:p>
            <a:pPr marL="0" indent="0">
              <a:lnSpc>
                <a:spcPct val="100000"/>
              </a:lnSpc>
              <a:buNone/>
            </a:pPr>
            <a:endParaRPr lang="tr-TR" sz="1800" dirty="0"/>
          </a:p>
          <a:p>
            <a:pPr marL="0" indent="0">
              <a:lnSpc>
                <a:spcPct val="100000"/>
              </a:lnSpc>
              <a:buNone/>
            </a:pPr>
            <a:r>
              <a:rPr lang="tr-TR" sz="1800" dirty="0"/>
              <a:t>Selin kaya 0539 673 07 57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tr-TR" sz="1800" cap="none" dirty="0">
                <a:hlinkClick r:id="rId4"/>
              </a:rPr>
              <a:t>seelinnkaya@gmail.com</a:t>
            </a:r>
            <a:endParaRPr lang="tr-TR" sz="1800" cap="none" dirty="0"/>
          </a:p>
          <a:p>
            <a:pPr marL="0" indent="0">
              <a:lnSpc>
                <a:spcPct val="100000"/>
              </a:lnSpc>
              <a:buNone/>
            </a:pPr>
            <a:endParaRPr lang="en-US" sz="1800" cap="none" dirty="0"/>
          </a:p>
        </p:txBody>
      </p:sp>
      <p:sp>
        <p:nvSpPr>
          <p:cNvPr id="11" name="İçerik Yer Tutucusu 10">
            <a:extLst>
              <a:ext uri="{FF2B5EF4-FFF2-40B4-BE49-F238E27FC236}">
                <a16:creationId xmlns:a16="http://schemas.microsoft.com/office/drawing/2014/main" id="{0F467080-2B95-4CD3-A458-C24A3272C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206" y="542508"/>
            <a:ext cx="8434386" cy="2070894"/>
          </a:xfrm>
        </p:spPr>
        <p:txBody>
          <a:bodyPr>
            <a:normAutofit fontScale="85000" lnSpcReduction="10000"/>
          </a:bodyPr>
          <a:lstStyle/>
          <a:p>
            <a:endParaRPr lang="tr-TR" sz="2400" dirty="0"/>
          </a:p>
          <a:p>
            <a:r>
              <a:rPr lang="tr-TR" sz="2400" dirty="0" smtClean="0"/>
              <a:t>İlk oturumun sonuna geldik. Dikkatle dinlediğiniz için teşekkür ederiz. Öğleden sonraki ikinci oturumda görüşmek dileğiyle. </a:t>
            </a:r>
            <a:endParaRPr lang="tr-TR" sz="2400" dirty="0"/>
          </a:p>
          <a:p>
            <a:r>
              <a:rPr lang="tr-TR" sz="2400" dirty="0"/>
              <a:t>Her türlü duygu, düşünce ve öneriniz için </a:t>
            </a:r>
            <a:r>
              <a:rPr lang="tr-TR" sz="2400" dirty="0" smtClean="0"/>
              <a:t>bize </a:t>
            </a:r>
            <a:r>
              <a:rPr lang="tr-TR" sz="2400" dirty="0"/>
              <a:t>ulaşabilirsiniz.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2AA1D0E-4040-4E57-9389-5E37C4C5B1DA}"/>
              </a:ext>
            </a:extLst>
          </p:cNvPr>
          <p:cNvSpPr txBox="1">
            <a:spLocks/>
          </p:cNvSpPr>
          <p:nvPr/>
        </p:nvSpPr>
        <p:spPr>
          <a:xfrm>
            <a:off x="4761310" y="3638514"/>
            <a:ext cx="3868340" cy="2181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34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718560" y="2954059"/>
            <a:ext cx="2529840" cy="19304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3626" y="3398652"/>
            <a:ext cx="4008590" cy="1041215"/>
          </a:xfrm>
        </p:spPr>
        <p:txBody>
          <a:bodyPr>
            <a:normAutofit fontScale="90000"/>
          </a:bodyPr>
          <a:lstStyle/>
          <a:p>
            <a:r>
              <a:rPr lang="tr-TR" sz="4000" b="1" dirty="0" smtClean="0"/>
              <a:t>İkinci </a:t>
            </a:r>
            <a:br>
              <a:rPr lang="tr-TR" sz="4000" b="1" dirty="0" smtClean="0"/>
            </a:br>
            <a:r>
              <a:rPr lang="tr-TR" sz="4000" b="1" dirty="0" smtClean="0"/>
              <a:t>oturum</a:t>
            </a:r>
            <a:endParaRPr lang="tr-TR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58" y="523285"/>
            <a:ext cx="3112938" cy="2208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" y="5145014"/>
            <a:ext cx="3369612" cy="1357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54" y="485027"/>
            <a:ext cx="3369612" cy="2208478"/>
          </a:xfrm>
          <a:prstGeom prst="rect">
            <a:avLst/>
          </a:prstGeom>
        </p:spPr>
      </p:pic>
      <p:cxnSp>
        <p:nvCxnSpPr>
          <p:cNvPr id="14" name="Curved Connector 13"/>
          <p:cNvCxnSpPr/>
          <p:nvPr/>
        </p:nvCxnSpPr>
        <p:spPr>
          <a:xfrm rot="16200000" flipV="1">
            <a:off x="2510711" y="2834554"/>
            <a:ext cx="1369219" cy="108712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 flipV="1">
            <a:off x="2355365" y="4353639"/>
            <a:ext cx="1473201" cy="7531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flipV="1">
            <a:off x="6156960" y="2808483"/>
            <a:ext cx="1307786" cy="73735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>
            <a:off x="5699760" y="4730197"/>
            <a:ext cx="801779" cy="3765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33" y="4959883"/>
            <a:ext cx="2069024" cy="172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340963"/>
            <a:ext cx="7773338" cy="1408783"/>
          </a:xfrm>
        </p:spPr>
        <p:txBody>
          <a:bodyPr>
            <a:normAutofit fontScale="90000"/>
          </a:bodyPr>
          <a:lstStyle/>
          <a:p>
            <a:r>
              <a:rPr lang="tr-TR" b="1" dirty="0" smtClean="0"/>
              <a:t>Dördüncü </a:t>
            </a:r>
            <a:r>
              <a:rPr lang="tr-TR" b="1" dirty="0" smtClean="0"/>
              <a:t>uygulama: Ultrasonik mesafe sensörü kullanımı</a:t>
            </a:r>
            <a:endParaRPr lang="tr-TR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5"/>
          <a:stretch/>
        </p:blipFill>
        <p:spPr>
          <a:xfrm>
            <a:off x="1263738" y="1749746"/>
            <a:ext cx="6616524" cy="4596809"/>
          </a:xfrm>
        </p:spPr>
      </p:pic>
    </p:spTree>
    <p:extLst>
      <p:ext uri="{BB962C8B-B14F-4D97-AF65-F5344CB8AC3E}">
        <p14:creationId xmlns:p14="http://schemas.microsoft.com/office/powerpoint/2010/main" val="337114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328" y="300802"/>
            <a:ext cx="7773338" cy="1596177"/>
          </a:xfrm>
        </p:spPr>
        <p:txBody>
          <a:bodyPr/>
          <a:lstStyle/>
          <a:p>
            <a:r>
              <a:rPr lang="tr-TR" b="1" dirty="0" smtClean="0"/>
              <a:t>Ultrasonik mesafe sensörü nasıl mesafe ölçüyor?</a:t>
            </a:r>
            <a:endParaRPr lang="tr-TR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14608" r="12566" b="19538"/>
          <a:stretch/>
        </p:blipFill>
        <p:spPr>
          <a:xfrm>
            <a:off x="240225" y="2867186"/>
            <a:ext cx="3781906" cy="20922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95" y="2460714"/>
            <a:ext cx="4814529" cy="31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70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76"/>
          <p:cNvSpPr txBox="1">
            <a:spLocks/>
          </p:cNvSpPr>
          <p:nvPr/>
        </p:nvSpPr>
        <p:spPr>
          <a:xfrm>
            <a:off x="630436" y="820443"/>
            <a:ext cx="8162100" cy="58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" b="1" dirty="0" smtClean="0"/>
              <a:t>dördüncü </a:t>
            </a:r>
            <a:r>
              <a:rPr lang="tr" b="1" dirty="0" smtClean="0"/>
              <a:t>KODUMUZ: mesafe ölçmek</a:t>
            </a:r>
            <a:endParaRPr lang="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6322"/>
          <a:stretch/>
        </p:blipFill>
        <p:spPr>
          <a:xfrm>
            <a:off x="1517090" y="1571504"/>
            <a:ext cx="6388791" cy="46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12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18519"/>
            <a:ext cx="7773338" cy="1007242"/>
          </a:xfrm>
        </p:spPr>
        <p:txBody>
          <a:bodyPr/>
          <a:lstStyle/>
          <a:p>
            <a:r>
              <a:rPr lang="tr-TR" b="1" dirty="0" smtClean="0"/>
              <a:t>Buzzer kullanma</a:t>
            </a:r>
            <a:endParaRPr lang="tr-TR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8"/>
          <a:stretch/>
        </p:blipFill>
        <p:spPr>
          <a:xfrm>
            <a:off x="1507135" y="2803629"/>
            <a:ext cx="6129731" cy="35739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7135" y="1625761"/>
            <a:ext cx="644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Buzzer’ın çalışma prensibi Led ile tamamen aynıdır. Akım gelince ses çıkarır - öter, akım gelmediği zamanlar çalışmaz.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526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347298"/>
            <a:ext cx="7773338" cy="1596177"/>
          </a:xfrm>
        </p:spPr>
        <p:txBody>
          <a:bodyPr/>
          <a:lstStyle/>
          <a:p>
            <a:r>
              <a:rPr lang="tr-TR" b="1" dirty="0" smtClean="0"/>
              <a:t>beşinci </a:t>
            </a:r>
            <a:r>
              <a:rPr lang="tr-TR" b="1" dirty="0" smtClean="0"/>
              <a:t>uygulama: Lcd ekran üzerinde ölçtüğümüz mesafeyi görmek</a:t>
            </a:r>
            <a:endParaRPr lang="tr-TR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02" y="2270615"/>
            <a:ext cx="5695998" cy="4198765"/>
          </a:xfrm>
        </p:spPr>
      </p:pic>
    </p:spTree>
    <p:extLst>
      <p:ext uri="{BB962C8B-B14F-4D97-AF65-F5344CB8AC3E}">
        <p14:creationId xmlns:p14="http://schemas.microsoft.com/office/powerpoint/2010/main" val="419370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71" y="1263697"/>
            <a:ext cx="4191809" cy="4077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4"/>
          <a:stretch/>
        </p:blipFill>
        <p:spPr>
          <a:xfrm>
            <a:off x="2714006" y="5341372"/>
            <a:ext cx="4195674" cy="1433594"/>
          </a:xfrm>
          <a:prstGeom prst="rect">
            <a:avLst/>
          </a:prstGeom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660916" y="614703"/>
            <a:ext cx="8162100" cy="58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" b="1" dirty="0" smtClean="0"/>
              <a:t>beşinci </a:t>
            </a:r>
            <a:r>
              <a:rPr lang="tr" b="1" dirty="0" smtClean="0"/>
              <a:t>KODUMUZ: ölçtüğümüz mesafeyi lcd’de göstermek</a:t>
            </a:r>
            <a:endParaRPr lang="tr" b="1" dirty="0"/>
          </a:p>
        </p:txBody>
      </p:sp>
    </p:spTree>
    <p:extLst>
      <p:ext uri="{BB962C8B-B14F-4D97-AF65-F5344CB8AC3E}">
        <p14:creationId xmlns:p14="http://schemas.microsoft.com/office/powerpoint/2010/main" val="146225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pPr algn="ctr"/>
            <a:r>
              <a:rPr lang="tr-TR" b="1" dirty="0" smtClean="0"/>
              <a:t>İÇERİK</a:t>
            </a:r>
            <a:endParaRPr lang="tr-TR" b="1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64629" y="1130701"/>
            <a:ext cx="7893571" cy="4921915"/>
          </a:xfrm>
        </p:spPr>
        <p:txBody>
          <a:bodyPr numCol="2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2400" dirty="0" err="1"/>
              <a:t>Arduino</a:t>
            </a:r>
            <a:r>
              <a:rPr lang="tr-TR" sz="2400" dirty="0"/>
              <a:t> nedir?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err="1"/>
              <a:t>Arduino</a:t>
            </a:r>
            <a:r>
              <a:rPr lang="tr-TR" sz="2400" dirty="0"/>
              <a:t> ile ne yapılabilir?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/>
              <a:t>Neden </a:t>
            </a:r>
            <a:r>
              <a:rPr lang="tr-TR" sz="2400" dirty="0" err="1"/>
              <a:t>Arduino</a:t>
            </a:r>
            <a:r>
              <a:rPr lang="tr-TR" sz="2400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smtClean="0"/>
              <a:t>Arduino </a:t>
            </a:r>
            <a:r>
              <a:rPr lang="tr-TR" sz="2400" dirty="0"/>
              <a:t>ile basit led yakma uygulaması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smtClean="0"/>
              <a:t>4 Ledi sırasıyla yakıp söndürme uygulaması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smtClean="0"/>
              <a:t>Potansiyometre nedir?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smtClean="0"/>
              <a:t>Rgb led nedir?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2400" dirty="0" smtClean="0"/>
              <a:t>Potansiyometre </a:t>
            </a:r>
            <a:r>
              <a:rPr lang="tr-TR" sz="2400" dirty="0"/>
              <a:t>ile </a:t>
            </a:r>
            <a:r>
              <a:rPr lang="tr-TR" sz="2400" dirty="0" smtClean="0"/>
              <a:t>RGB led kontrol etme</a:t>
            </a:r>
            <a:endParaRPr lang="tr-TR" sz="2400" dirty="0"/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038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02" y="1828801"/>
            <a:ext cx="5517761" cy="4206240"/>
          </a:xfrm>
        </p:spPr>
      </p:pic>
      <p:sp>
        <p:nvSpPr>
          <p:cNvPr id="6" name="Shape 76"/>
          <p:cNvSpPr txBox="1">
            <a:spLocks/>
          </p:cNvSpPr>
          <p:nvPr/>
        </p:nvSpPr>
        <p:spPr>
          <a:xfrm>
            <a:off x="660916" y="614703"/>
            <a:ext cx="8162100" cy="58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tr" b="1" dirty="0" smtClean="0"/>
              <a:t>Son uygulama: D</a:t>
            </a:r>
            <a:r>
              <a:rPr lang="tr-TR" b="1" dirty="0" smtClean="0"/>
              <a:t>e</a:t>
            </a:r>
            <a:r>
              <a:rPr lang="tr" b="1" dirty="0" smtClean="0"/>
              <a:t>vremize buzzer ekleyelim</a:t>
            </a:r>
            <a:endParaRPr lang="tr" b="1" dirty="0"/>
          </a:p>
        </p:txBody>
      </p:sp>
    </p:spTree>
    <p:extLst>
      <p:ext uri="{BB962C8B-B14F-4D97-AF65-F5344CB8AC3E}">
        <p14:creationId xmlns:p14="http://schemas.microsoft.com/office/powerpoint/2010/main" val="52226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71" y="538295"/>
            <a:ext cx="7773339" cy="1221926"/>
          </a:xfrm>
        </p:spPr>
        <p:txBody>
          <a:bodyPr/>
          <a:lstStyle/>
          <a:p>
            <a:pPr marL="0" indent="0">
              <a:buNone/>
            </a:pPr>
            <a:r>
              <a:rPr lang="tr-TR" b="1" dirty="0" smtClean="0"/>
              <a:t>Son kodumuz:</a:t>
            </a:r>
            <a:endParaRPr lang="tr-TR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4748"/>
          <a:stretch/>
        </p:blipFill>
        <p:spPr>
          <a:xfrm>
            <a:off x="1057751" y="1309879"/>
            <a:ext cx="3569018" cy="37855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024" y="1309879"/>
            <a:ext cx="3366096" cy="176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2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Arduino</a:t>
            </a:r>
            <a:r>
              <a:rPr lang="tr-TR" b="1" dirty="0"/>
              <a:t> Nedir?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332" y="2072576"/>
            <a:ext cx="7773339" cy="3424107"/>
          </a:xfrm>
        </p:spPr>
        <p:txBody>
          <a:bodyPr>
            <a:normAutofit fontScale="92500"/>
          </a:bodyPr>
          <a:lstStyle/>
          <a:p>
            <a:r>
              <a:rPr lang="tr-TR" sz="2400" b="1" dirty="0"/>
              <a:t>Arduino</a:t>
            </a:r>
            <a:r>
              <a:rPr lang="tr-TR" sz="2400" dirty="0"/>
              <a:t> bir </a:t>
            </a:r>
            <a:r>
              <a:rPr lang="tr-TR" sz="2400" dirty="0" smtClean="0"/>
              <a:t>Giriş çıkış </a:t>
            </a:r>
            <a:r>
              <a:rPr lang="tr-TR" sz="2400" dirty="0"/>
              <a:t>kartı ve Processing/Wiring dilinin bir uygulamasını içeren geliştirme ortamından oluşan bir fiziksel programlama platformudur. </a:t>
            </a:r>
          </a:p>
          <a:p>
            <a:r>
              <a:rPr lang="tr-TR" sz="2400" dirty="0" smtClean="0"/>
              <a:t>Arduino’nun üzerinde bir tane işlemci ve </a:t>
            </a:r>
            <a:r>
              <a:rPr lang="tr-TR" sz="2400" dirty="0"/>
              <a:t>kartlarının donanımında </a:t>
            </a:r>
            <a:r>
              <a:rPr lang="tr-TR" sz="2400" dirty="0" smtClean="0"/>
              <a:t>programlama ve </a:t>
            </a:r>
            <a:r>
              <a:rPr lang="tr-TR" sz="2400" dirty="0"/>
              <a:t>diğer devrelere </a:t>
            </a:r>
            <a:r>
              <a:rPr lang="tr-TR" sz="2400" dirty="0" smtClean="0"/>
              <a:t>bağlantı </a:t>
            </a:r>
            <a:r>
              <a:rPr lang="tr-TR" sz="2400" dirty="0"/>
              <a:t>için gerekli yan elemanlar bulunur.</a:t>
            </a:r>
          </a:p>
          <a:p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561" y="4927941"/>
            <a:ext cx="2592622" cy="148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2" y="1363852"/>
            <a:ext cx="8600097" cy="4610746"/>
          </a:xfrm>
        </p:spPr>
      </p:pic>
    </p:spTree>
    <p:extLst>
      <p:ext uri="{BB962C8B-B14F-4D97-AF65-F5344CB8AC3E}">
        <p14:creationId xmlns:p14="http://schemas.microsoft.com/office/powerpoint/2010/main" val="18071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err="1"/>
              <a:t>Arduino</a:t>
            </a:r>
            <a:r>
              <a:rPr lang="tr-TR" b="1" dirty="0"/>
              <a:t> ile Ne Yapılabilir?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Analog </a:t>
            </a:r>
            <a:r>
              <a:rPr lang="tr-TR" dirty="0"/>
              <a:t>ve dijital girişleri sayesinde analog ve dijital verileri işleyebilirsiniz.</a:t>
            </a:r>
          </a:p>
          <a:p>
            <a:r>
              <a:rPr lang="tr-TR" dirty="0"/>
              <a:t> </a:t>
            </a:r>
            <a:r>
              <a:rPr lang="tr-TR" dirty="0" err="1"/>
              <a:t>Sensörlerden</a:t>
            </a:r>
            <a:r>
              <a:rPr lang="tr-TR" dirty="0"/>
              <a:t> gelen verileri kullanabilirsiniz</a:t>
            </a:r>
          </a:p>
          <a:p>
            <a:r>
              <a:rPr lang="tr-TR" dirty="0"/>
              <a:t>Dış dünyaya çıktılar (ses, ışık, hareket vs…) üretebilirsiniz</a:t>
            </a:r>
            <a:r>
              <a:rPr lang="tr-TR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7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830" y="378295"/>
            <a:ext cx="7773338" cy="1596177"/>
          </a:xfrm>
        </p:spPr>
        <p:txBody>
          <a:bodyPr/>
          <a:lstStyle/>
          <a:p>
            <a:r>
              <a:rPr lang="tr-TR" b="1" dirty="0" smtClean="0"/>
              <a:t>Analog elektronik ve dijital elektroniğin farkı</a:t>
            </a:r>
            <a:endParaRPr lang="tr-TR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0" y="2518281"/>
            <a:ext cx="4298162" cy="245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82437" y="1974471"/>
            <a:ext cx="3401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r-TR" dirty="0" smtClean="0"/>
              <a:t>Elektronikte devredeki voltaj, akım ve benzeri niceliklere sinyal denir. Analog sinyallerde süreklilik vardır. Dijital sinyaller ise sadece belli değerler alabilir. O değerlerden başka değerler alamaz.  Bir </a:t>
            </a:r>
            <a:r>
              <a:rPr lang="tr-TR" dirty="0"/>
              <a:t>yoldan </a:t>
            </a:r>
            <a:r>
              <a:rPr lang="tr-TR" dirty="0" smtClean="0"/>
              <a:t>dağın tepesine doğru yürüdüğünüzü varsayın. </a:t>
            </a:r>
            <a:r>
              <a:rPr lang="tr-TR" dirty="0"/>
              <a:t>Yolun hemen </a:t>
            </a:r>
            <a:r>
              <a:rPr lang="tr-TR" dirty="0" smtClean="0"/>
              <a:t>yanında </a:t>
            </a:r>
            <a:r>
              <a:rPr lang="tr-TR" dirty="0"/>
              <a:t>da yolun basamak basamak </a:t>
            </a:r>
            <a:r>
              <a:rPr lang="tr-TR" dirty="0" smtClean="0"/>
              <a:t>olduğunu düşünün. Normal </a:t>
            </a:r>
            <a:r>
              <a:rPr lang="tr-TR" dirty="0"/>
              <a:t>yol </a:t>
            </a:r>
            <a:r>
              <a:rPr lang="tr-TR" dirty="0" smtClean="0"/>
              <a:t>analoga </a:t>
            </a:r>
            <a:r>
              <a:rPr lang="tr-TR" dirty="0"/>
              <a:t>benzerken, </a:t>
            </a:r>
            <a:r>
              <a:rPr lang="tr-TR" dirty="0" smtClean="0"/>
              <a:t>bsamaklı </a:t>
            </a:r>
            <a:r>
              <a:rPr lang="tr-TR" dirty="0"/>
              <a:t>yol da </a:t>
            </a:r>
            <a:r>
              <a:rPr lang="tr-TR" dirty="0" smtClean="0"/>
              <a:t>dijitale </a:t>
            </a:r>
            <a:r>
              <a:rPr lang="tr-TR" dirty="0"/>
              <a:t>benzer. </a:t>
            </a:r>
          </a:p>
        </p:txBody>
      </p:sp>
    </p:spTree>
    <p:extLst>
      <p:ext uri="{BB962C8B-B14F-4D97-AF65-F5344CB8AC3E}">
        <p14:creationId xmlns:p14="http://schemas.microsoft.com/office/powerpoint/2010/main" val="41798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834959"/>
          </a:xfrm>
        </p:spPr>
        <p:txBody>
          <a:bodyPr/>
          <a:lstStyle/>
          <a:p>
            <a:pPr algn="ctr"/>
            <a:r>
              <a:rPr lang="tr-TR" b="1" dirty="0"/>
              <a:t>Neden </a:t>
            </a:r>
            <a:r>
              <a:rPr lang="tr-TR" b="1" dirty="0" err="1"/>
              <a:t>Arduino</a:t>
            </a:r>
            <a:r>
              <a:rPr lang="tr-TR" b="1" dirty="0"/>
              <a:t>?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68762"/>
            <a:ext cx="8229600" cy="4857403"/>
          </a:xfrm>
        </p:spPr>
        <p:txBody>
          <a:bodyPr>
            <a:normAutofit/>
          </a:bodyPr>
          <a:lstStyle/>
          <a:p>
            <a:r>
              <a:rPr lang="tr-TR" sz="2800" dirty="0"/>
              <a:t>Ucuz olması-Arduino diger platformlarla karşılaştıgında daha </a:t>
            </a:r>
            <a:r>
              <a:rPr lang="tr-TR" sz="2800" dirty="0" smtClean="0"/>
              <a:t>ucuzdur.</a:t>
            </a:r>
            <a:endParaRPr lang="tr-TR" sz="2800" dirty="0"/>
          </a:p>
          <a:p>
            <a:r>
              <a:rPr lang="tr-TR" sz="2800" dirty="0" smtClean="0"/>
              <a:t>Basit </a:t>
            </a:r>
            <a:r>
              <a:rPr lang="tr-TR" sz="2800" dirty="0"/>
              <a:t>ve Açık Programlama Ortamı-Arduino yazılımı yeni başlayanlar için oldukça kolay bir ortam sunar.</a:t>
            </a:r>
          </a:p>
          <a:p>
            <a:r>
              <a:rPr lang="tr-TR" sz="2800" dirty="0"/>
              <a:t>Açık Kaynak olması-Gereksiz  bir çok yazılıma para vermekten kurtarır ve devamlı gelişebilen bir ortam sunar.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5835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1043250"/>
            <a:ext cx="8520600" cy="572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algn="ctr"/>
            <a:r>
              <a:rPr lang="tr" sz="3600" b="1" dirty="0"/>
              <a:t>ARDUINO IDE ÖNEMLİ BİLGİLER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991526"/>
            <a:ext cx="6102300" cy="2251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406400">
              <a:buSzPct val="100000"/>
            </a:pPr>
            <a:r>
              <a:rPr lang="tr" sz="3600" dirty="0"/>
              <a:t>DOĞRULAMA / YÜKLEME</a:t>
            </a:r>
          </a:p>
          <a:p>
            <a:pPr marL="457200" indent="-406400">
              <a:buSzPct val="100000"/>
            </a:pPr>
            <a:r>
              <a:rPr lang="tr" sz="3600" dirty="0"/>
              <a:t>ÖRNEK KODLAR</a:t>
            </a:r>
          </a:p>
          <a:p>
            <a:pPr marL="457200" indent="-406400">
              <a:buSzPct val="100000"/>
            </a:pPr>
            <a:r>
              <a:rPr lang="tr" sz="3600" dirty="0"/>
              <a:t>KÜTÜPHANELER</a:t>
            </a:r>
          </a:p>
          <a:p>
            <a:pPr marL="457200" indent="-406400">
              <a:buSzPct val="100000"/>
            </a:pPr>
            <a:r>
              <a:rPr lang="tr" sz="3600" dirty="0"/>
              <a:t>KART VE PORT SEÇME</a:t>
            </a:r>
          </a:p>
        </p:txBody>
      </p:sp>
    </p:spTree>
    <p:extLst>
      <p:ext uri="{BB962C8B-B14F-4D97-AF65-F5344CB8AC3E}">
        <p14:creationId xmlns:p14="http://schemas.microsoft.com/office/powerpoint/2010/main" val="2985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656</TotalTime>
  <Words>432</Words>
  <Application>Microsoft Office PowerPoint</Application>
  <PresentationFormat>On-screen Show (4:3)</PresentationFormat>
  <Paragraphs>75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Tw Cen MT</vt:lpstr>
      <vt:lpstr>Wingdings</vt:lpstr>
      <vt:lpstr>Droplet</vt:lpstr>
      <vt:lpstr>PowerPoint Presentation</vt:lpstr>
      <vt:lpstr>İlk  oturum</vt:lpstr>
      <vt:lpstr>İÇERİK</vt:lpstr>
      <vt:lpstr>Arduino Nedir?</vt:lpstr>
      <vt:lpstr>PowerPoint Presentation</vt:lpstr>
      <vt:lpstr>Arduino ile Ne Yapılabilir?</vt:lpstr>
      <vt:lpstr>Analog elektronik ve dijital elektroniğin farkı</vt:lpstr>
      <vt:lpstr>Neden Arduino?</vt:lpstr>
      <vt:lpstr>ARDUINO IDE ÖNEMLİ BİLGİLER</vt:lpstr>
      <vt:lpstr>BREADBOARD Nedir?</vt:lpstr>
      <vt:lpstr>PowerPoint Presentation</vt:lpstr>
      <vt:lpstr>DEVRE ŞEMASI</vt:lpstr>
      <vt:lpstr>PowerPoint Presentation</vt:lpstr>
      <vt:lpstr>DEVRE ŞEMASI</vt:lpstr>
      <vt:lpstr>PowerPoint Presentation</vt:lpstr>
      <vt:lpstr>RGB Led Nedir?</vt:lpstr>
      <vt:lpstr>PowerPoint Presentation</vt:lpstr>
      <vt:lpstr>Potansiyometre nedir?</vt:lpstr>
      <vt:lpstr>Potansiyometre ile RGB Led nasıl yakılır?</vt:lpstr>
      <vt:lpstr>Üçüncü uygulama: Potansiyometre ile RGB Led nasıl yakılır?</vt:lpstr>
      <vt:lpstr>Potansiyometre ile RGB Led nasıl yakılır?</vt:lpstr>
      <vt:lpstr>PowerPoint Presentation</vt:lpstr>
      <vt:lpstr>İkinci  oturum</vt:lpstr>
      <vt:lpstr>Dördüncü uygulama: Ultrasonik mesafe sensörü kullanımı</vt:lpstr>
      <vt:lpstr>Ultrasonik mesafe sensörü nasıl mesafe ölçüyor?</vt:lpstr>
      <vt:lpstr>PowerPoint Presentation</vt:lpstr>
      <vt:lpstr>Buzzer kullanma</vt:lpstr>
      <vt:lpstr>beşinci uygulama: Lcd ekran üzerinde ölçtüğümüz mesafeyi görmek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EE-101</dc:title>
  <dc:creator>Cevahir Koprulu</dc:creator>
  <cp:lastModifiedBy>oguzz altan</cp:lastModifiedBy>
  <cp:revision>175</cp:revision>
  <dcterms:created xsi:type="dcterms:W3CDTF">2017-11-22T11:24:16Z</dcterms:created>
  <dcterms:modified xsi:type="dcterms:W3CDTF">2019-01-17T21:10:57Z</dcterms:modified>
</cp:coreProperties>
</file>